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Poppins" pitchFamily="2" charset="77"/>
      <p:regular r:id="rId18"/>
      <p:bold r:id="rId19"/>
      <p:italic r:id="rId20"/>
      <p:boldItalic r:id="rId21"/>
    </p:embeddedFont>
    <p:embeddedFont>
      <p:font typeface="Poppins Bold" pitchFamily="2" charset="77"/>
      <p:regular r:id="rId22"/>
      <p:bold r:id="rId23"/>
    </p:embeddedFont>
    <p:embeddedFont>
      <p:font typeface="Quicksand Bold" pitchFamily="2" charset="7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7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412" autoAdjust="0"/>
    <p:restoredTop sz="94575" autoAdjust="0"/>
  </p:normalViewPr>
  <p:slideViewPr>
    <p:cSldViewPr>
      <p:cViewPr varScale="1">
        <p:scale>
          <a:sx n="51" d="100"/>
          <a:sy n="51" d="100"/>
        </p:scale>
        <p:origin x="256" y="3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24.09.2024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1.sv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22"/>
          </a:xfrm>
          <a:custGeom>
            <a:avLst/>
            <a:gdLst/>
            <a:ahLst/>
            <a:cxnLst/>
            <a:rect l="l" t="t" r="r" b="b"/>
            <a:pathLst>
              <a:path w="18288000" h="10287022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690475" y="5739325"/>
            <a:ext cx="10969350" cy="3537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sz="8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KNN: your first Machine Learning Algo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38083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SUPERVISED LEARNING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53050" y="3861362"/>
            <a:ext cx="9000304" cy="505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Train Set: 60%-80% of all the data available. Used to have the model learn.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Test Set: Used with the train algorithm to extract predicted values.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Evaluation: Comparison between predicted values and real ones to determine how well it makes predictions.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4000" y="2517044"/>
            <a:ext cx="7581900" cy="1103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MAIN IDEA (we will cover this in depth on another day)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653354" y="1116847"/>
            <a:ext cx="8815983" cy="7802290"/>
            <a:chOff x="0" y="0"/>
            <a:chExt cx="9721657" cy="860382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721648" cy="8603863"/>
            </a:xfrm>
            <a:custGeom>
              <a:avLst/>
              <a:gdLst/>
              <a:ahLst/>
              <a:cxnLst/>
              <a:rect l="l" t="t" r="r" b="b"/>
              <a:pathLst>
                <a:path w="9721648" h="8603863">
                  <a:moveTo>
                    <a:pt x="0" y="0"/>
                  </a:moveTo>
                  <a:lnTo>
                    <a:pt x="9721648" y="0"/>
                  </a:lnTo>
                  <a:lnTo>
                    <a:pt x="9721648" y="8603863"/>
                  </a:lnTo>
                  <a:lnTo>
                    <a:pt x="0" y="86038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04839" t="-20639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22"/>
          </a:xfrm>
          <a:custGeom>
            <a:avLst/>
            <a:gdLst/>
            <a:ahLst/>
            <a:cxnLst/>
            <a:rect l="l" t="t" r="r" b="b"/>
            <a:pathLst>
              <a:path w="18288000" h="10287022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690475" y="5739325"/>
            <a:ext cx="14165311" cy="3537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sz="8400" spc="1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EXAMPLES</a:t>
            </a:r>
          </a:p>
          <a:p>
            <a:pPr algn="l">
              <a:lnSpc>
                <a:spcPts val="9072"/>
              </a:lnSpc>
            </a:pPr>
            <a:r>
              <a:rPr lang="en-US" sz="8400" spc="1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(Lets see it in Python)</a:t>
            </a:r>
          </a:p>
          <a:p>
            <a:pPr algn="l">
              <a:lnSpc>
                <a:spcPts val="9072"/>
              </a:lnSpc>
            </a:pPr>
            <a:endParaRPr lang="en-US" sz="8400" spc="15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PYTHON CODE TIME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62100" y="2252625"/>
            <a:ext cx="75819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Iris Dataset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568253" y="2766975"/>
            <a:ext cx="12170202" cy="6873357"/>
            <a:chOff x="0" y="0"/>
            <a:chExt cx="16226936" cy="916447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226890" cy="9164447"/>
            </a:xfrm>
            <a:custGeom>
              <a:avLst/>
              <a:gdLst/>
              <a:ahLst/>
              <a:cxnLst/>
              <a:rect l="l" t="t" r="r" b="b"/>
              <a:pathLst>
                <a:path w="16226890" h="9164447">
                  <a:moveTo>
                    <a:pt x="0" y="0"/>
                  </a:moveTo>
                  <a:lnTo>
                    <a:pt x="16226890" y="0"/>
                  </a:lnTo>
                  <a:lnTo>
                    <a:pt x="16226890" y="9164447"/>
                  </a:lnTo>
                  <a:lnTo>
                    <a:pt x="0" y="91644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188" r="-2188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Freeform 3"/>
          <p:cNvSpPr/>
          <p:nvPr/>
        </p:nvSpPr>
        <p:spPr>
          <a:xfrm>
            <a:off x="9909944" y="0"/>
            <a:ext cx="8377796" cy="10287002"/>
          </a:xfrm>
          <a:custGeom>
            <a:avLst/>
            <a:gdLst/>
            <a:ahLst/>
            <a:cxnLst/>
            <a:rect l="l" t="t" r="r" b="b"/>
            <a:pathLst>
              <a:path w="8377796" h="10287002">
                <a:moveTo>
                  <a:pt x="0" y="0"/>
                </a:moveTo>
                <a:lnTo>
                  <a:pt x="8377796" y="0"/>
                </a:lnTo>
                <a:lnTo>
                  <a:pt x="8377796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1099" b="-1109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4" name="Freeform 4"/>
          <p:cNvSpPr/>
          <p:nvPr/>
        </p:nvSpPr>
        <p:spPr>
          <a:xfrm>
            <a:off x="9909944" y="0"/>
            <a:ext cx="12328989" cy="10287002"/>
          </a:xfrm>
          <a:custGeom>
            <a:avLst/>
            <a:gdLst/>
            <a:ahLst/>
            <a:cxnLst/>
            <a:rect l="l" t="t" r="r" b="b"/>
            <a:pathLst>
              <a:path w="12328989" h="10287002">
                <a:moveTo>
                  <a:pt x="0" y="0"/>
                </a:moveTo>
                <a:lnTo>
                  <a:pt x="12328989" y="0"/>
                </a:lnTo>
                <a:lnTo>
                  <a:pt x="12328989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500" r="-1250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5" name="Freeform 5"/>
          <p:cNvSpPr/>
          <p:nvPr/>
        </p:nvSpPr>
        <p:spPr>
          <a:xfrm>
            <a:off x="9909944" y="0"/>
            <a:ext cx="12352120" cy="10287000"/>
          </a:xfrm>
          <a:custGeom>
            <a:avLst/>
            <a:gdLst/>
            <a:ahLst/>
            <a:cxnLst/>
            <a:rect l="l" t="t" r="r" b="b"/>
            <a:pathLst>
              <a:path w="12352120" h="10287000">
                <a:moveTo>
                  <a:pt x="0" y="0"/>
                </a:moveTo>
                <a:lnTo>
                  <a:pt x="12352120" y="0"/>
                </a:lnTo>
                <a:lnTo>
                  <a:pt x="123521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2500" r="-12499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Freeform 6"/>
          <p:cNvSpPr/>
          <p:nvPr/>
        </p:nvSpPr>
        <p:spPr>
          <a:xfrm>
            <a:off x="9886813" y="0"/>
            <a:ext cx="12352120" cy="10287002"/>
          </a:xfrm>
          <a:custGeom>
            <a:avLst/>
            <a:gdLst/>
            <a:ahLst/>
            <a:cxnLst/>
            <a:rect l="l" t="t" r="r" b="b"/>
            <a:pathLst>
              <a:path w="12352120" h="10287002">
                <a:moveTo>
                  <a:pt x="0" y="0"/>
                </a:moveTo>
                <a:lnTo>
                  <a:pt x="12352120" y="0"/>
                </a:lnTo>
                <a:lnTo>
                  <a:pt x="12352120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5000"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7" name="TextBox 7"/>
          <p:cNvSpPr txBox="1"/>
          <p:nvPr/>
        </p:nvSpPr>
        <p:spPr>
          <a:xfrm>
            <a:off x="1524000" y="1800995"/>
            <a:ext cx="7620000" cy="208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ANY QUESTIONS 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38083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TURING TEST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229209" y="2530255"/>
            <a:ext cx="10318009" cy="6728045"/>
            <a:chOff x="0" y="0"/>
            <a:chExt cx="13757345" cy="897072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757402" cy="8970772"/>
            </a:xfrm>
            <a:custGeom>
              <a:avLst/>
              <a:gdLst/>
              <a:ahLst/>
              <a:cxnLst/>
              <a:rect l="l" t="t" r="r" b="b"/>
              <a:pathLst>
                <a:path w="13757402" h="8970772">
                  <a:moveTo>
                    <a:pt x="0" y="0"/>
                  </a:moveTo>
                  <a:lnTo>
                    <a:pt x="13757402" y="0"/>
                  </a:lnTo>
                  <a:lnTo>
                    <a:pt x="13757402" y="8970772"/>
                  </a:lnTo>
                  <a:lnTo>
                    <a:pt x="0" y="89707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7372952" y="1746765"/>
            <a:ext cx="10599707" cy="6793470"/>
            <a:chOff x="0" y="0"/>
            <a:chExt cx="14132943" cy="905796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4132943" cy="9057960"/>
            </a:xfrm>
            <a:custGeom>
              <a:avLst/>
              <a:gdLst/>
              <a:ahLst/>
              <a:cxnLst/>
              <a:rect l="l" t="t" r="r" b="b"/>
              <a:pathLst>
                <a:path w="14132943" h="9057960">
                  <a:moveTo>
                    <a:pt x="0" y="0"/>
                  </a:moveTo>
                  <a:lnTo>
                    <a:pt x="14132943" y="0"/>
                  </a:lnTo>
                  <a:lnTo>
                    <a:pt x="14132943" y="9057960"/>
                  </a:lnTo>
                  <a:lnTo>
                    <a:pt x="0" y="90579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24000" y="1347937"/>
            <a:ext cx="6236834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GENERALIZATION, UNDERFITTING &amp; OVERFITTING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8129354" cy="2164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TODAY: WE WILL LEARN ABOUT OUR FIRST ALGORITHM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53050" y="4741612"/>
            <a:ext cx="9000304" cy="3686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Can be used for both classification or regression</a:t>
            </a: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Supervised ML Algorithm</a:t>
            </a: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1295406" lvl="2" indent="-431802" algn="l">
              <a:lnSpc>
                <a:spcPts val="3600"/>
              </a:lnSpc>
              <a:buFont typeface="Arial"/>
              <a:buChar char="⚬"/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Assumes that similar things are "closer* together"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562100" y="3580374"/>
            <a:ext cx="7581900" cy="581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K-</a:t>
            </a:r>
            <a:r>
              <a:rPr lang="en-US" sz="36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Nearest </a:t>
            </a:r>
            <a:r>
              <a:rPr lang="en-US" sz="36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lang="en-US" sz="36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eighbours </a:t>
            </a:r>
            <a:r>
              <a:rPr lang="en-US" sz="36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(KNN)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24000" y="8638149"/>
            <a:ext cx="7581900" cy="4752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23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*Question for next classes: what does closer mean?</a:t>
            </a:r>
          </a:p>
          <a:p>
            <a:pPr algn="l">
              <a:lnSpc>
                <a:spcPts val="960"/>
              </a:lnSpc>
            </a:pPr>
            <a:endParaRPr lang="en-US" sz="23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752957" y="1444210"/>
            <a:ext cx="7002182" cy="7436318"/>
            <a:chOff x="0" y="0"/>
            <a:chExt cx="7308139" cy="776124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308088" cy="7761224"/>
            </a:xfrm>
            <a:custGeom>
              <a:avLst/>
              <a:gdLst/>
              <a:ahLst/>
              <a:cxnLst/>
              <a:rect l="l" t="t" r="r" b="b"/>
              <a:pathLst>
                <a:path w="7308088" h="7761224">
                  <a:moveTo>
                    <a:pt x="0" y="0"/>
                  </a:moveTo>
                  <a:lnTo>
                    <a:pt x="7308088" y="0"/>
                  </a:lnTo>
                  <a:lnTo>
                    <a:pt x="7308088" y="7761224"/>
                  </a:lnTo>
                  <a:lnTo>
                    <a:pt x="0" y="77612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24000" y="3704646"/>
            <a:ext cx="8466904" cy="505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These are known as our </a:t>
            </a:r>
            <a:r>
              <a:rPr lang="en-US" sz="3000" dirty="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features </a:t>
            </a: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or inputs</a:t>
            </a: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.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We are trying to predict if a person with certain hours studied and hours slept before a test will pass or fail.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The category </a:t>
            </a:r>
            <a:r>
              <a:rPr lang="en-US" sz="3000" dirty="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pass</a:t>
            </a: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 or </a:t>
            </a:r>
            <a:r>
              <a:rPr lang="en-US" sz="3000" dirty="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fail</a:t>
            </a: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 is an example of the target variable we are trying to predict in supervised ML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62100" y="2262150"/>
            <a:ext cx="7581900" cy="89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Imagine you have two independent variables: Hours Slept and Hours studied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7" name="Freeform 7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8" name="TextBox 8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62100" y="7942012"/>
            <a:ext cx="8466904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Very Simple Training Process -&gt; there are no model parameters to optimise only </a:t>
            </a:r>
            <a:r>
              <a:rPr lang="en-US" sz="3000">
                <a:solidFill>
                  <a:srgbClr val="2DC5FA"/>
                </a:solidFill>
                <a:latin typeface="Poppins Bold"/>
                <a:ea typeface="Poppins Bold"/>
                <a:cs typeface="Poppins Bold"/>
                <a:sym typeface="Poppins Bold"/>
              </a:rPr>
              <a:t>hyperparameter</a:t>
            </a: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 K (number of neighbours)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562100" y="2252625"/>
            <a:ext cx="75819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involved mapping the points available to the feature space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Freeform 5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62100" y="7942012"/>
            <a:ext cx="8466904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K = 3</a:t>
            </a: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Insert a new point from the test data set</a:t>
            </a: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Evaluate the 3 closest </a:t>
            </a:r>
            <a:r>
              <a:rPr lang="en-US" sz="3000" dirty="0" err="1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neighbours</a:t>
            </a:r>
            <a:endParaRPr lang="en-US" sz="3000" dirty="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62100" y="2252625"/>
            <a:ext cx="75819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involved mapping the points available to the feature space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392759" y="3929989"/>
            <a:ext cx="219075" cy="219075"/>
          </a:xfrm>
          <a:custGeom>
            <a:avLst/>
            <a:gdLst/>
            <a:ahLst/>
            <a:cxnLst/>
            <a:rect l="l" t="t" r="r" b="b"/>
            <a:pathLst>
              <a:path w="219075" h="219075">
                <a:moveTo>
                  <a:pt x="0" y="0"/>
                </a:moveTo>
                <a:lnTo>
                  <a:pt x="219075" y="0"/>
                </a:lnTo>
                <a:lnTo>
                  <a:pt x="219075" y="219075"/>
                </a:lnTo>
                <a:lnTo>
                  <a:pt x="0" y="21907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2" name="TextBox 12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3ADC3BFA-64D5-D801-4E39-6D2E60BB262D}"/>
              </a:ext>
            </a:extLst>
          </p:cNvPr>
          <p:cNvSpPr txBox="1"/>
          <p:nvPr/>
        </p:nvSpPr>
        <p:spPr>
          <a:xfrm>
            <a:off x="10029004" y="1217476"/>
            <a:ext cx="7703814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What class should this point belong to?</a:t>
            </a: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Explain to a blind person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Freeform 5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62100" y="7942012"/>
            <a:ext cx="8466904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K = 3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Insert a new point from the test data set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Evaluate the 3 closest neighbours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62100" y="2252625"/>
            <a:ext cx="75819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involved mapping the points available to the feature space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392759" y="3929989"/>
            <a:ext cx="219075" cy="219075"/>
          </a:xfrm>
          <a:custGeom>
            <a:avLst/>
            <a:gdLst/>
            <a:ahLst/>
            <a:cxnLst/>
            <a:rect l="l" t="t" r="r" b="b"/>
            <a:pathLst>
              <a:path w="219075" h="219075">
                <a:moveTo>
                  <a:pt x="0" y="0"/>
                </a:moveTo>
                <a:lnTo>
                  <a:pt x="219075" y="0"/>
                </a:lnTo>
                <a:lnTo>
                  <a:pt x="219075" y="219075"/>
                </a:lnTo>
                <a:lnTo>
                  <a:pt x="0" y="21907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2" name="Freeform 12"/>
          <p:cNvSpPr/>
          <p:nvPr/>
        </p:nvSpPr>
        <p:spPr>
          <a:xfrm>
            <a:off x="14078434" y="3615664"/>
            <a:ext cx="847725" cy="847725"/>
          </a:xfrm>
          <a:custGeom>
            <a:avLst/>
            <a:gdLst/>
            <a:ahLst/>
            <a:cxnLst/>
            <a:rect l="l" t="t" r="r" b="b"/>
            <a:pathLst>
              <a:path w="847725" h="847725">
                <a:moveTo>
                  <a:pt x="0" y="0"/>
                </a:moveTo>
                <a:lnTo>
                  <a:pt x="847725" y="0"/>
                </a:lnTo>
                <a:lnTo>
                  <a:pt x="847725" y="847725"/>
                </a:lnTo>
                <a:lnTo>
                  <a:pt x="0" y="84772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3" name="TextBox 13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Freeform 5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62100" y="7942012"/>
            <a:ext cx="8466904" cy="1400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Apply a majority vote system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And assign the class of the winner.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62100" y="2252625"/>
            <a:ext cx="75819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involved mapping the points available to the feature space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392759" y="3929989"/>
            <a:ext cx="219075" cy="219075"/>
          </a:xfrm>
          <a:custGeom>
            <a:avLst/>
            <a:gdLst/>
            <a:ahLst/>
            <a:cxnLst/>
            <a:rect l="l" t="t" r="r" b="b"/>
            <a:pathLst>
              <a:path w="219075" h="219075">
                <a:moveTo>
                  <a:pt x="0" y="0"/>
                </a:moveTo>
                <a:lnTo>
                  <a:pt x="219075" y="0"/>
                </a:lnTo>
                <a:lnTo>
                  <a:pt x="219075" y="219075"/>
                </a:lnTo>
                <a:lnTo>
                  <a:pt x="0" y="219075"/>
                </a:lnTo>
                <a:lnTo>
                  <a:pt x="0" y="0"/>
                </a:lnTo>
                <a:close/>
              </a:path>
            </a:pathLst>
          </a:custGeom>
          <a:solidFill>
            <a:srgbClr val="0047FC"/>
          </a:solidFill>
          <a:ln>
            <a:noFill/>
          </a:ln>
        </p:spPr>
        <p:txBody>
          <a:bodyPr/>
          <a:lstStyle/>
          <a:p>
            <a:endParaRPr lang="en-PT"/>
          </a:p>
        </p:txBody>
      </p:sp>
      <p:sp>
        <p:nvSpPr>
          <p:cNvPr id="12" name="Freeform 12"/>
          <p:cNvSpPr/>
          <p:nvPr/>
        </p:nvSpPr>
        <p:spPr>
          <a:xfrm>
            <a:off x="14078434" y="3615664"/>
            <a:ext cx="847725" cy="847725"/>
          </a:xfrm>
          <a:custGeom>
            <a:avLst/>
            <a:gdLst/>
            <a:ahLst/>
            <a:cxnLst/>
            <a:rect l="l" t="t" r="r" b="b"/>
            <a:pathLst>
              <a:path w="847725" h="847725">
                <a:moveTo>
                  <a:pt x="0" y="0"/>
                </a:moveTo>
                <a:lnTo>
                  <a:pt x="847725" y="0"/>
                </a:lnTo>
                <a:lnTo>
                  <a:pt x="847725" y="847725"/>
                </a:lnTo>
                <a:lnTo>
                  <a:pt x="0" y="8477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3" name="TextBox 13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grpSp>
        <p:nvGrpSpPr>
          <p:cNvPr id="3" name="Group 3"/>
          <p:cNvGrpSpPr/>
          <p:nvPr/>
        </p:nvGrpSpPr>
        <p:grpSpPr>
          <a:xfrm>
            <a:off x="1562100" y="3721873"/>
            <a:ext cx="4402154" cy="3352803"/>
            <a:chOff x="0" y="0"/>
            <a:chExt cx="5869539" cy="44704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869559" cy="4470400"/>
            </a:xfrm>
            <a:custGeom>
              <a:avLst/>
              <a:gdLst/>
              <a:ahLst/>
              <a:cxnLst/>
              <a:rect l="l" t="t" r="r" b="b"/>
              <a:pathLst>
                <a:path w="5869559" h="4470400">
                  <a:moveTo>
                    <a:pt x="0" y="0"/>
                  </a:moveTo>
                  <a:lnTo>
                    <a:pt x="5869559" y="0"/>
                  </a:lnTo>
                  <a:lnTo>
                    <a:pt x="5869559" y="4470400"/>
                  </a:lnTo>
                  <a:lnTo>
                    <a:pt x="0" y="44704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5" name="Freeform 5"/>
          <p:cNvSpPr/>
          <p:nvPr/>
        </p:nvSpPr>
        <p:spPr>
          <a:xfrm>
            <a:off x="7126506" y="4782873"/>
            <a:ext cx="2017494" cy="721254"/>
          </a:xfrm>
          <a:custGeom>
            <a:avLst/>
            <a:gdLst/>
            <a:ahLst/>
            <a:cxnLst/>
            <a:rect l="l" t="t" r="r" b="b"/>
            <a:pathLst>
              <a:path w="2017494" h="721254">
                <a:moveTo>
                  <a:pt x="0" y="0"/>
                </a:moveTo>
                <a:lnTo>
                  <a:pt x="2017494" y="0"/>
                </a:lnTo>
                <a:lnTo>
                  <a:pt x="2017494" y="721254"/>
                </a:lnTo>
                <a:lnTo>
                  <a:pt x="0" y="72125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KNN: THE ALGORITHM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62100" y="7942012"/>
            <a:ext cx="8466904" cy="94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Evaluate the neighbours and perform an anverage of the target variable's results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62100" y="2252625"/>
            <a:ext cx="75819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What if it were </a:t>
            </a:r>
            <a:r>
              <a:rPr lang="en-US" sz="32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regression</a:t>
            </a: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9653354" y="2490341"/>
            <a:ext cx="8282001" cy="5774395"/>
            <a:chOff x="0" y="0"/>
            <a:chExt cx="11042668" cy="76991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042650" cy="7699248"/>
            </a:xfrm>
            <a:custGeom>
              <a:avLst/>
              <a:gdLst/>
              <a:ahLst/>
              <a:cxnLst/>
              <a:rect l="l" t="t" r="r" b="b"/>
              <a:pathLst>
                <a:path w="11042650" h="7699248">
                  <a:moveTo>
                    <a:pt x="0" y="0"/>
                  </a:moveTo>
                  <a:lnTo>
                    <a:pt x="11042650" y="0"/>
                  </a:lnTo>
                  <a:lnTo>
                    <a:pt x="11042650" y="7699248"/>
                  </a:lnTo>
                  <a:lnTo>
                    <a:pt x="0" y="769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12" name="Freeform 12"/>
          <p:cNvSpPr/>
          <p:nvPr/>
        </p:nvSpPr>
        <p:spPr>
          <a:xfrm>
            <a:off x="14078434" y="3615664"/>
            <a:ext cx="847725" cy="847725"/>
          </a:xfrm>
          <a:custGeom>
            <a:avLst/>
            <a:gdLst/>
            <a:ahLst/>
            <a:cxnLst/>
            <a:rect l="l" t="t" r="r" b="b"/>
            <a:pathLst>
              <a:path w="847725" h="847725">
                <a:moveTo>
                  <a:pt x="0" y="0"/>
                </a:moveTo>
                <a:lnTo>
                  <a:pt x="847725" y="0"/>
                </a:lnTo>
                <a:lnTo>
                  <a:pt x="847725" y="847725"/>
                </a:lnTo>
                <a:lnTo>
                  <a:pt x="0" y="84772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13" name="TextBox 13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Intro to AI</a:t>
            </a:r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38B08837-738F-C433-9873-8A0DC480D13F}"/>
              </a:ext>
            </a:extLst>
          </p:cNvPr>
          <p:cNvSpPr/>
          <p:nvPr/>
        </p:nvSpPr>
        <p:spPr>
          <a:xfrm>
            <a:off x="14392759" y="3929989"/>
            <a:ext cx="219075" cy="219075"/>
          </a:xfrm>
          <a:custGeom>
            <a:avLst/>
            <a:gdLst/>
            <a:ahLst/>
            <a:cxnLst/>
            <a:rect l="l" t="t" r="r" b="b"/>
            <a:pathLst>
              <a:path w="219075" h="219075">
                <a:moveTo>
                  <a:pt x="0" y="0"/>
                </a:moveTo>
                <a:lnTo>
                  <a:pt x="219075" y="0"/>
                </a:lnTo>
                <a:lnTo>
                  <a:pt x="219075" y="219075"/>
                </a:lnTo>
                <a:lnTo>
                  <a:pt x="0" y="219075"/>
                </a:lnTo>
                <a:lnTo>
                  <a:pt x="0" y="0"/>
                </a:lnTo>
                <a:close/>
              </a:path>
            </a:pathLst>
          </a:custGeom>
          <a:solidFill>
            <a:srgbClr val="0047FC"/>
          </a:solidFill>
          <a:ln>
            <a:noFill/>
          </a:ln>
        </p:spPr>
        <p:txBody>
          <a:bodyPr/>
          <a:lstStyle/>
          <a:p>
            <a:endParaRPr lang="en-P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PT"/>
          </a:p>
        </p:txBody>
      </p:sp>
      <p:sp>
        <p:nvSpPr>
          <p:cNvPr id="3" name="TextBox 3"/>
          <p:cNvSpPr txBox="1"/>
          <p:nvPr/>
        </p:nvSpPr>
        <p:spPr>
          <a:xfrm>
            <a:off x="6720907" y="9761287"/>
            <a:ext cx="11251751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spc="144">
                <a:solidFill>
                  <a:srgbClr val="2DC5FA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Data Squad | Statistics Introdution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3163946"/>
            <a:ext cx="7833343" cy="6635441"/>
            <a:chOff x="0" y="0"/>
            <a:chExt cx="10444457" cy="884725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444480" cy="8847201"/>
            </a:xfrm>
            <a:custGeom>
              <a:avLst/>
              <a:gdLst/>
              <a:ahLst/>
              <a:cxnLst/>
              <a:rect l="l" t="t" r="r" b="b"/>
              <a:pathLst>
                <a:path w="10444480" h="8847201">
                  <a:moveTo>
                    <a:pt x="0" y="0"/>
                  </a:moveTo>
                  <a:lnTo>
                    <a:pt x="10444480" y="0"/>
                  </a:lnTo>
                  <a:lnTo>
                    <a:pt x="10444480" y="8847201"/>
                  </a:lnTo>
                  <a:lnTo>
                    <a:pt x="0" y="8847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868936" y="-4566991"/>
            <a:ext cx="11513262" cy="22766540"/>
            <a:chOff x="0" y="0"/>
            <a:chExt cx="6445103" cy="127446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445103" cy="12744669"/>
            </a:xfrm>
            <a:custGeom>
              <a:avLst/>
              <a:gdLst/>
              <a:ahLst/>
              <a:cxnLst/>
              <a:rect l="l" t="t" r="r" b="b"/>
              <a:pathLst>
                <a:path w="6445103" h="12744669">
                  <a:moveTo>
                    <a:pt x="4833827" y="0"/>
                  </a:moveTo>
                  <a:lnTo>
                    <a:pt x="1611276" y="0"/>
                  </a:lnTo>
                  <a:lnTo>
                    <a:pt x="0" y="6372334"/>
                  </a:lnTo>
                  <a:lnTo>
                    <a:pt x="1611276" y="12744669"/>
                  </a:lnTo>
                  <a:lnTo>
                    <a:pt x="4833828" y="12744669"/>
                  </a:lnTo>
                  <a:lnTo>
                    <a:pt x="6445103" y="6372334"/>
                  </a:lnTo>
                  <a:close/>
                </a:path>
              </a:pathLst>
            </a:custGeom>
            <a:blipFill>
              <a:blip r:embed="rId5"/>
              <a:stretch>
                <a:fillRect l="-81827" r="-81827"/>
              </a:stretch>
            </a:blipFill>
          </p:spPr>
          <p:txBody>
            <a:bodyPr/>
            <a:lstStyle/>
            <a:p>
              <a:endParaRPr lang="en-PT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24000" y="1347937"/>
            <a:ext cx="8129354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PYTHON CODE TIME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62100" y="2252625"/>
            <a:ext cx="75819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Iris Dataset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478</Words>
  <Application>Microsoft Macintosh PowerPoint</Application>
  <PresentationFormat>Custom</PresentationFormat>
  <Paragraphs>97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Poppins Bold</vt:lpstr>
      <vt:lpstr>Arial</vt:lpstr>
      <vt:lpstr>Poppins</vt:lpstr>
      <vt:lpstr>Quicksand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TEMPLATE.pptx</dc:title>
  <cp:lastModifiedBy>João Rocha Melo</cp:lastModifiedBy>
  <cp:revision>3</cp:revision>
  <dcterms:created xsi:type="dcterms:W3CDTF">2006-08-16T00:00:00Z</dcterms:created>
  <dcterms:modified xsi:type="dcterms:W3CDTF">2024-09-24T16:34:03Z</dcterms:modified>
  <dc:identifier>DAGNevjx4Nw</dc:identifier>
</cp:coreProperties>
</file>

<file path=docProps/thumbnail.jpeg>
</file>